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8" r:id="rId5"/>
    <p:sldId id="260" r:id="rId6"/>
    <p:sldId id="268" r:id="rId7"/>
    <p:sldId id="269" r:id="rId8"/>
    <p:sldId id="270" r:id="rId9"/>
    <p:sldId id="267" r:id="rId10"/>
    <p:sldId id="2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6F"/>
    <a:srgbClr val="1B1963"/>
    <a:srgbClr val="7A7CB9"/>
    <a:srgbClr val="A069CD"/>
    <a:srgbClr val="D64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4EFCF-C064-48EF-91BD-27E8A22DACB8}" v="2" dt="2021-02-09T11:17:41.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334" autoAdjust="0"/>
  </p:normalViewPr>
  <p:slideViewPr>
    <p:cSldViewPr snapToGrid="0">
      <p:cViewPr varScale="1">
        <p:scale>
          <a:sx n="53" d="100"/>
          <a:sy n="53" d="100"/>
        </p:scale>
        <p:origin x="11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DA954-E59B-4AC5-85D4-5C1E024C341F}" type="datetimeFigureOut">
              <a:rPr lang="en-GB" smtClean="0"/>
              <a:t>09/02/2021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24B7F-69B2-41F8-AB0A-3135F7C61E61}" type="slidenum">
              <a:rPr lang="en-GB" smtClean="0"/>
              <a:t>‹#›</a:t>
            </a:fld>
            <a:endParaRPr lang="en-GB"/>
          </a:p>
        </p:txBody>
      </p:sp>
    </p:spTree>
    <p:extLst>
      <p:ext uri="{BB962C8B-B14F-4D97-AF65-F5344CB8AC3E}">
        <p14:creationId xmlns:p14="http://schemas.microsoft.com/office/powerpoint/2010/main" val="228406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pply.jobs.scot.nhs.u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presentation will help you with looking and finding employment.</a:t>
            </a:r>
          </a:p>
          <a:p>
            <a:endParaRPr lang="en-GB" dirty="0"/>
          </a:p>
        </p:txBody>
      </p:sp>
      <p:sp>
        <p:nvSpPr>
          <p:cNvPr id="4" name="Slide Number Placeholder 3"/>
          <p:cNvSpPr>
            <a:spLocks noGrp="1"/>
          </p:cNvSpPr>
          <p:nvPr>
            <p:ph type="sldNum" sz="quarter" idx="5"/>
          </p:nvPr>
        </p:nvSpPr>
        <p:spPr/>
        <p:txBody>
          <a:bodyPr/>
          <a:lstStyle/>
          <a:p>
            <a:fld id="{09924B7F-69B2-41F8-AB0A-3135F7C61E61}" type="slidenum">
              <a:rPr lang="en-GB" smtClean="0"/>
              <a:t>1</a:t>
            </a:fld>
            <a:endParaRPr lang="en-GB"/>
          </a:p>
        </p:txBody>
      </p:sp>
    </p:spTree>
    <p:extLst>
      <p:ext uri="{BB962C8B-B14F-4D97-AF65-F5344CB8AC3E}">
        <p14:creationId xmlns:p14="http://schemas.microsoft.com/office/powerpoint/2010/main" val="280544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 you are still thinking about what you are going to do when you leave school or if you have left school and don’t know whether you want to get a job, go to college or something else, this video which has been recorded by two of my colleagues at Skills Development Scotland will help you understand a bit more about the importance of work for your future and the benefits that getting a job can bring you.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Video available here:  https://www.dyworkney.co.uk/finding-and-getting-a-job.html</a:t>
            </a:r>
          </a:p>
        </p:txBody>
      </p:sp>
      <p:sp>
        <p:nvSpPr>
          <p:cNvPr id="4" name="Slide Number Placeholder 3"/>
          <p:cNvSpPr>
            <a:spLocks noGrp="1"/>
          </p:cNvSpPr>
          <p:nvPr>
            <p:ph type="sldNum" sz="quarter" idx="5"/>
          </p:nvPr>
        </p:nvSpPr>
        <p:spPr/>
        <p:txBody>
          <a:bodyPr/>
          <a:lstStyle/>
          <a:p>
            <a:fld id="{09924B7F-69B2-41F8-AB0A-3135F7C61E61}" type="slidenum">
              <a:rPr lang="en-GB" smtClean="0"/>
              <a:t>2</a:t>
            </a:fld>
            <a:endParaRPr lang="en-GB"/>
          </a:p>
        </p:txBody>
      </p:sp>
    </p:spTree>
    <p:extLst>
      <p:ext uri="{BB962C8B-B14F-4D97-AF65-F5344CB8AC3E}">
        <p14:creationId xmlns:p14="http://schemas.microsoft.com/office/powerpoint/2010/main" val="4000847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 you have decided that a job is the next step for you there are a few things you need to do and know before you can start your search.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Firstly you will need to know what your skills are.  Think about what you are good at and how did you develop your skills.  If you are unsure what your skills are there is an activity later on in this presentation which will help you to identify the skills you have.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Before starting your job search, you will also need to have an up-to-date CV.  There is further information about this in the Writing a CV presentation (https://www.dyworkney.co.uk/cvs.html).  You can also use My World of Work to create a CV – you can find a presentation explaining how to do this here:  https://www.dyworkney.co.uk/cvs.html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You will also need to know where to look for vacancies and there is more information about this later in the presentation.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Sometimes employers want you to complete an application form when applying for a job. So it is important that you know how to do this.  The Job Application presentation will show you how to do this.  You can access it here:  https://www.dyworkney.co.uk/job-applications.html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last thing you should be familiar with before you start your job search is how to prepare and be successful in an interview.  Again we have recorded a presentation to help you with this, which we would recommend you watch (here: https://www.dyworkney.co.uk/interviews.html).  It is also important that you speak to your network of support including teachers, parents and carers and careers advisers when working on all of these things.</a:t>
            </a:r>
          </a:p>
        </p:txBody>
      </p:sp>
      <p:sp>
        <p:nvSpPr>
          <p:cNvPr id="4" name="Slide Number Placeholder 3"/>
          <p:cNvSpPr>
            <a:spLocks noGrp="1"/>
          </p:cNvSpPr>
          <p:nvPr>
            <p:ph type="sldNum" sz="quarter" idx="5"/>
          </p:nvPr>
        </p:nvSpPr>
        <p:spPr/>
        <p:txBody>
          <a:bodyPr/>
          <a:lstStyle/>
          <a:p>
            <a:fld id="{09924B7F-69B2-41F8-AB0A-3135F7C61E61}" type="slidenum">
              <a:rPr lang="en-GB" smtClean="0"/>
              <a:t>3</a:t>
            </a:fld>
            <a:endParaRPr lang="en-GB"/>
          </a:p>
        </p:txBody>
      </p:sp>
    </p:spTree>
    <p:extLst>
      <p:ext uri="{BB962C8B-B14F-4D97-AF65-F5344CB8AC3E}">
        <p14:creationId xmlns:p14="http://schemas.microsoft.com/office/powerpoint/2010/main" val="2684745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once you are prepared to start job searching – where should you look?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Employers in Orkney use a variety of methods to advertise vacancies.  These include, our local newspaper which is available online and in shops every week. New editions are available on Wednesday afternoon.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employers will advertise their vacancies online using a variety of websites for example: </a:t>
            </a:r>
          </a:p>
          <a:p>
            <a:r>
              <a:rPr lang="en-GB" sz="1200" kern="1200" dirty="0">
                <a:solidFill>
                  <a:schemeClr val="tx1"/>
                </a:solidFill>
                <a:effectLst/>
                <a:latin typeface="+mn-lt"/>
                <a:ea typeface="+mn-ea"/>
                <a:cs typeface="+mn-cs"/>
              </a:rPr>
              <a:t>They could use social media – Facebook and Twitter are probably the most used by local employers but be aware they may use others.</a:t>
            </a:r>
          </a:p>
          <a:p>
            <a:r>
              <a:rPr lang="en-GB" sz="1200" kern="1200" dirty="0">
                <a:solidFill>
                  <a:schemeClr val="tx1"/>
                </a:solidFill>
                <a:effectLst/>
                <a:latin typeface="+mn-lt"/>
                <a:ea typeface="+mn-ea"/>
                <a:cs typeface="+mn-cs"/>
              </a:rPr>
              <a:t>There are lots of job search websites which local employers might use also including Indeed, reed and monster. These can also be used if you want to search for work </a:t>
            </a:r>
            <a:r>
              <a:rPr lang="en-GB" sz="1200" kern="1200" dirty="0" err="1">
                <a:solidFill>
                  <a:schemeClr val="tx1"/>
                </a:solidFill>
                <a:effectLst/>
                <a:latin typeface="+mn-lt"/>
                <a:ea typeface="+mn-ea"/>
                <a:cs typeface="+mn-cs"/>
              </a:rPr>
              <a:t>outwith</a:t>
            </a:r>
            <a:r>
              <a:rPr lang="en-GB" sz="1200" kern="1200" dirty="0">
                <a:solidFill>
                  <a:schemeClr val="tx1"/>
                </a:solidFill>
                <a:effectLst/>
                <a:latin typeface="+mn-lt"/>
                <a:ea typeface="+mn-ea"/>
                <a:cs typeface="+mn-cs"/>
              </a:rPr>
              <a:t> Orkney. You can google job search websites and will find lots more.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biggest employers in Orkney is Orkney Islands Council. All local authorities in Scotland including the OIC, advertise their vacancies using the My Job Scotland Website.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big employer in locally is NHS Orkney.  They use </a:t>
            </a:r>
            <a:r>
              <a:rPr lang="en-GB" sz="1200" dirty="0">
                <a:hlinkClick r:id="rId3"/>
              </a:rPr>
              <a:t>www.apply.jobs.scot.nhs.uk</a:t>
            </a:r>
            <a:r>
              <a:rPr lang="en-GB" sz="1200" dirty="0"/>
              <a:t> to </a:t>
            </a:r>
            <a:r>
              <a:rPr lang="en-GB" sz="1200" kern="1200" dirty="0">
                <a:solidFill>
                  <a:schemeClr val="tx1"/>
                </a:solidFill>
                <a:effectLst/>
                <a:latin typeface="+mn-lt"/>
                <a:ea typeface="+mn-ea"/>
                <a:cs typeface="+mn-cs"/>
              </a:rPr>
              <a:t>advertise.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businesses, particularly bigger organisations, will use their own websites to advertise their vacancies.  For job searchers, it is important to be checking these regularly and even if they are not advertising on their websites, it is a good idea to go visit the employers premises (if restrictions allow) and ask if they are recruiting or if they will be recruiting soon.  It might be useful to take some copies of your CV with you as they might ask to see it.</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There is one other method that local employers in particular, use to recruit and it is The Hidden Job Market.</a:t>
            </a:r>
            <a:endParaRPr lang="en-GB" dirty="0"/>
          </a:p>
        </p:txBody>
      </p:sp>
      <p:sp>
        <p:nvSpPr>
          <p:cNvPr id="4" name="Slide Number Placeholder 3"/>
          <p:cNvSpPr>
            <a:spLocks noGrp="1"/>
          </p:cNvSpPr>
          <p:nvPr>
            <p:ph type="sldNum" sz="quarter" idx="5"/>
          </p:nvPr>
        </p:nvSpPr>
        <p:spPr/>
        <p:txBody>
          <a:bodyPr/>
          <a:lstStyle/>
          <a:p>
            <a:fld id="{09924B7F-69B2-41F8-AB0A-3135F7C61E61}" type="slidenum">
              <a:rPr lang="en-GB" smtClean="0"/>
              <a:t>4</a:t>
            </a:fld>
            <a:endParaRPr lang="en-GB"/>
          </a:p>
        </p:txBody>
      </p:sp>
    </p:spTree>
    <p:extLst>
      <p:ext uri="{BB962C8B-B14F-4D97-AF65-F5344CB8AC3E}">
        <p14:creationId xmlns:p14="http://schemas.microsoft.com/office/powerpoint/2010/main" val="1824281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Hidden Job Market means all the jobs that are not advertised using traditional methods such local newspaper or online.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Often Employers will be looking for staff but won’t advertise. This can be because they are saving money and don’t want to pay to advertise, but it could be that they prefer using word of mouth.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employers will tell people they are looking for staff – maybe through conversations with their families or their existing staff, or maybe even other employers.  They might also tell them the kind of person they are looking for.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that when job searching you use all of your own networks – including your family, friends, teachers, careers advisers, past employers or people you meet day-to-day – talk to them about your job search, ask them about vacancies they know about or employers they have worked for etc. </a:t>
            </a:r>
          </a:p>
          <a:p>
            <a:r>
              <a:rPr lang="en-GB" sz="1200" kern="1200" dirty="0">
                <a:solidFill>
                  <a:schemeClr val="tx1"/>
                </a:solidFill>
                <a:effectLst/>
                <a:latin typeface="+mn-lt"/>
                <a:ea typeface="+mn-ea"/>
                <a:cs typeface="+mn-cs"/>
              </a:rPr>
              <a:t>Other ways you can explore the hidden job market is to contact employers directly – phone, email or go along in person to ask about vacancies.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Volunteering is another way to find out about jobs which might be available. If you are already volunteering with a company, you might be the first to be approached should they want to employ someone. Also if there is an employer you would like to work with or a job you would like to do ,you might be able to access it through first taking a relief job with the company.  Relief staff can be asked if they want or would like to apply for any permanent hours which become available. </a:t>
            </a:r>
            <a:endParaRPr lang="en-GB" dirty="0"/>
          </a:p>
        </p:txBody>
      </p:sp>
      <p:sp>
        <p:nvSpPr>
          <p:cNvPr id="4" name="Slide Number Placeholder 3"/>
          <p:cNvSpPr>
            <a:spLocks noGrp="1"/>
          </p:cNvSpPr>
          <p:nvPr>
            <p:ph type="sldNum" sz="quarter" idx="5"/>
          </p:nvPr>
        </p:nvSpPr>
        <p:spPr/>
        <p:txBody>
          <a:bodyPr/>
          <a:lstStyle/>
          <a:p>
            <a:fld id="{09924B7F-69B2-41F8-AB0A-3135F7C61E61}" type="slidenum">
              <a:rPr lang="en-GB" smtClean="0"/>
              <a:t>5</a:t>
            </a:fld>
            <a:endParaRPr lang="en-GB"/>
          </a:p>
        </p:txBody>
      </p:sp>
    </p:spTree>
    <p:extLst>
      <p:ext uri="{BB962C8B-B14F-4D97-AF65-F5344CB8AC3E}">
        <p14:creationId xmlns:p14="http://schemas.microsoft.com/office/powerpoint/2010/main" val="62477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Identifying Your Skills</a:t>
            </a:r>
            <a:r>
              <a:rPr lang="en-GB" sz="1200" kern="1200" dirty="0">
                <a:solidFill>
                  <a:schemeClr val="tx1"/>
                </a:solidFill>
                <a:effectLst/>
                <a:latin typeface="+mn-lt"/>
                <a:ea typeface="+mn-ea"/>
                <a:cs typeface="+mn-cs"/>
              </a:rPr>
              <a:t> will help you to explore your key transferrable skills and will be important for your cv, job applications and job interviews</a:t>
            </a:r>
          </a:p>
          <a:p>
            <a:r>
              <a:rPr lang="en-GB" sz="1200" b="1" kern="1200" dirty="0">
                <a:solidFill>
                  <a:schemeClr val="tx1"/>
                </a:solidFill>
                <a:effectLst/>
                <a:latin typeface="+mn-lt"/>
                <a:ea typeface="+mn-ea"/>
                <a:cs typeface="+mn-cs"/>
              </a:rPr>
              <a:t>This is Me </a:t>
            </a:r>
            <a:r>
              <a:rPr lang="en-GB" sz="1200" kern="1200" dirty="0">
                <a:solidFill>
                  <a:schemeClr val="tx1"/>
                </a:solidFill>
                <a:effectLst/>
                <a:latin typeface="+mn-lt"/>
                <a:ea typeface="+mn-ea"/>
                <a:cs typeface="+mn-cs"/>
              </a:rPr>
              <a:t>will help you to identify the skills you have gained through learning and activities you have done both in school and in your spare time. This is important so you can give evidence of your skills in your job applications.</a:t>
            </a:r>
          </a:p>
          <a:p>
            <a:r>
              <a:rPr lang="en-GB" sz="1200" b="1" kern="1200" dirty="0">
                <a:solidFill>
                  <a:schemeClr val="tx1"/>
                </a:solidFill>
                <a:effectLst/>
                <a:latin typeface="+mn-lt"/>
                <a:ea typeface="+mn-ea"/>
                <a:cs typeface="+mn-cs"/>
              </a:rPr>
              <a:t>The Recruitment Process </a:t>
            </a:r>
            <a:r>
              <a:rPr lang="en-GB" sz="1200" kern="1200" dirty="0">
                <a:solidFill>
                  <a:schemeClr val="tx1"/>
                </a:solidFill>
                <a:effectLst/>
                <a:latin typeface="+mn-lt"/>
                <a:ea typeface="+mn-ea"/>
                <a:cs typeface="+mn-cs"/>
              </a:rPr>
              <a:t>is a group activity which would be best done with the rest of the class, however if this is not possible, it would be useful to read through it and look at all the information included.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I mentioned before to access the hidden job market, it is useful to make a list of employers you might like to work for and find out how and when they recruit.  Use your networks to find out more or contact the employers direct.  Keeping a journal of your research and information you have found out, as well as a note of the jobs you have applied for, will help you to keep organised and positive.  </a:t>
            </a:r>
          </a:p>
        </p:txBody>
      </p:sp>
      <p:sp>
        <p:nvSpPr>
          <p:cNvPr id="4" name="Slide Number Placeholder 3"/>
          <p:cNvSpPr>
            <a:spLocks noGrp="1"/>
          </p:cNvSpPr>
          <p:nvPr>
            <p:ph type="sldNum" sz="quarter" idx="5"/>
          </p:nvPr>
        </p:nvSpPr>
        <p:spPr/>
        <p:txBody>
          <a:bodyPr/>
          <a:lstStyle/>
          <a:p>
            <a:fld id="{09924B7F-69B2-41F8-AB0A-3135F7C61E61}" type="slidenum">
              <a:rPr lang="en-GB" smtClean="0"/>
              <a:t>6</a:t>
            </a:fld>
            <a:endParaRPr lang="en-GB"/>
          </a:p>
        </p:txBody>
      </p:sp>
    </p:spTree>
    <p:extLst>
      <p:ext uri="{BB962C8B-B14F-4D97-AF65-F5344CB8AC3E}">
        <p14:creationId xmlns:p14="http://schemas.microsoft.com/office/powerpoint/2010/main" val="19065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can find further information about job searching on </a:t>
            </a:r>
            <a:r>
              <a:rPr lang="en-GB" sz="1200" kern="1200" dirty="0" err="1">
                <a:solidFill>
                  <a:schemeClr val="tx1"/>
                </a:solidFill>
                <a:effectLst/>
                <a:latin typeface="+mn-lt"/>
                <a:ea typeface="+mn-ea"/>
                <a:cs typeface="+mn-cs"/>
              </a:rPr>
              <a:t>MyWorld</a:t>
            </a:r>
            <a:r>
              <a:rPr lang="en-GB" sz="1200" kern="1200" dirty="0">
                <a:solidFill>
                  <a:schemeClr val="tx1"/>
                </a:solidFill>
                <a:effectLst/>
                <a:latin typeface="+mn-lt"/>
                <a:ea typeface="+mn-ea"/>
                <a:cs typeface="+mn-cs"/>
              </a:rPr>
              <a:t> of Work and the DYW websites.  If you would like to discuss anything you have seen in this presentation, you can contact myself or one of </a:t>
            </a:r>
            <a:r>
              <a:rPr lang="en-GB" sz="1200" kern="1200">
                <a:solidFill>
                  <a:schemeClr val="tx1"/>
                </a:solidFill>
                <a:effectLst/>
                <a:latin typeface="+mn-lt"/>
                <a:ea typeface="+mn-ea"/>
                <a:cs typeface="+mn-cs"/>
              </a:rPr>
              <a:t>our other careers </a:t>
            </a:r>
            <a:r>
              <a:rPr lang="en-GB" sz="1200" kern="1200" dirty="0">
                <a:solidFill>
                  <a:schemeClr val="tx1"/>
                </a:solidFill>
                <a:effectLst/>
                <a:latin typeface="+mn-lt"/>
                <a:ea typeface="+mn-ea"/>
                <a:cs typeface="+mn-cs"/>
              </a:rPr>
              <a:t>adviser on 872460 or by emailing kirkwall@sds.co.uk</a:t>
            </a:r>
          </a:p>
        </p:txBody>
      </p:sp>
      <p:sp>
        <p:nvSpPr>
          <p:cNvPr id="4" name="Slide Number Placeholder 3"/>
          <p:cNvSpPr>
            <a:spLocks noGrp="1"/>
          </p:cNvSpPr>
          <p:nvPr>
            <p:ph type="sldNum" sz="quarter" idx="5"/>
          </p:nvPr>
        </p:nvSpPr>
        <p:spPr/>
        <p:txBody>
          <a:bodyPr/>
          <a:lstStyle/>
          <a:p>
            <a:fld id="{09924B7F-69B2-41F8-AB0A-3135F7C61E61}" type="slidenum">
              <a:rPr lang="en-GB" smtClean="0"/>
              <a:t>7</a:t>
            </a:fld>
            <a:endParaRPr lang="en-GB"/>
          </a:p>
        </p:txBody>
      </p:sp>
    </p:spTree>
    <p:extLst>
      <p:ext uri="{BB962C8B-B14F-4D97-AF65-F5344CB8AC3E}">
        <p14:creationId xmlns:p14="http://schemas.microsoft.com/office/powerpoint/2010/main" val="179328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B4AA61-9004-43BC-8523-5DA3AD4B948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408217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B4AA61-9004-43BC-8523-5DA3AD4B948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93647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B4AA61-9004-43BC-8523-5DA3AD4B948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3779044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B4AA61-9004-43BC-8523-5DA3AD4B948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1091986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B4AA61-9004-43BC-8523-5DA3AD4B9487}"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213204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EB4AA61-9004-43BC-8523-5DA3AD4B9487}"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250386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EB4AA61-9004-43BC-8523-5DA3AD4B9487}" type="datetimeFigureOut">
              <a:rPr lang="en-GB" smtClean="0"/>
              <a:t>09/02/2021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375901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EB4AA61-9004-43BC-8523-5DA3AD4B9487}" type="datetimeFigureOut">
              <a:rPr lang="en-GB" smtClean="0"/>
              <a:t>09/02/2021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112380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B4AA61-9004-43BC-8523-5DA3AD4B9487}" type="datetimeFigureOut">
              <a:rPr lang="en-GB" smtClean="0"/>
              <a:t>09/02/2021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25432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B4AA61-9004-43BC-8523-5DA3AD4B9487}"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83907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B4AA61-9004-43BC-8523-5DA3AD4B9487}"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11F286-D3FA-4094-9E19-821FA6A71E70}" type="slidenum">
              <a:rPr lang="en-GB" smtClean="0"/>
              <a:t>‹#›</a:t>
            </a:fld>
            <a:endParaRPr lang="en-GB"/>
          </a:p>
        </p:txBody>
      </p:sp>
    </p:spTree>
    <p:extLst>
      <p:ext uri="{BB962C8B-B14F-4D97-AF65-F5344CB8AC3E}">
        <p14:creationId xmlns:p14="http://schemas.microsoft.com/office/powerpoint/2010/main" val="52058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4AA61-9004-43BC-8523-5DA3AD4B9487}" type="datetimeFigureOut">
              <a:rPr lang="en-GB" smtClean="0"/>
              <a:t>09/02/2021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1F286-D3FA-4094-9E19-821FA6A71E70}" type="slidenum">
              <a:rPr lang="en-GB" smtClean="0"/>
              <a:t>‹#›</a:t>
            </a:fld>
            <a:endParaRPr lang="en-GB"/>
          </a:p>
        </p:txBody>
      </p:sp>
    </p:spTree>
    <p:extLst>
      <p:ext uri="{BB962C8B-B14F-4D97-AF65-F5344CB8AC3E}">
        <p14:creationId xmlns:p14="http://schemas.microsoft.com/office/powerpoint/2010/main" val="2251682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hyperlink" Target="http://www.dyworkney.co.uk/finding-and-getting-a-job" TargetMode="External"/><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8.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hyperlink" Target="http://www.indeed.co.uk/" TargetMode="External"/><Relationship Id="rId13"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2.png"/><Relationship Id="rId12" Type="http://schemas.openxmlformats.org/officeDocument/2006/relationships/hyperlink" Target="http://www.apply.jobs.scot.nhs.uk/" TargetMode="External"/><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jpeg"/><Relationship Id="rId11" Type="http://schemas.openxmlformats.org/officeDocument/2006/relationships/hyperlink" Target="http://www.myjobscotland.co.uk/" TargetMode="External"/><Relationship Id="rId5" Type="http://schemas.openxmlformats.org/officeDocument/2006/relationships/notesSlide" Target="../notesSlides/notesSlide4.xml"/><Relationship Id="rId10" Type="http://schemas.openxmlformats.org/officeDocument/2006/relationships/hyperlink" Target="http://www.monster.co.uk/" TargetMode="External"/><Relationship Id="rId4" Type="http://schemas.openxmlformats.org/officeDocument/2006/relationships/slideLayout" Target="../slideLayouts/slideLayout8.xml"/><Relationship Id="rId9" Type="http://schemas.openxmlformats.org/officeDocument/2006/relationships/hyperlink" Target="http://www.reed.co.ok/"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hyperlink" Target="http://www.myworldofwork.co.uk/" TargetMode="External"/><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4.jpeg"/><Relationship Id="rId11" Type="http://schemas.openxmlformats.org/officeDocument/2006/relationships/image" Target="../media/image3.png"/><Relationship Id="rId5" Type="http://schemas.openxmlformats.org/officeDocument/2006/relationships/notesSlide" Target="../notesSlides/notesSlide7.xml"/><Relationship Id="rId10" Type="http://schemas.openxmlformats.org/officeDocument/2006/relationships/hyperlink" Target="mailto:kirkwall@sds.co.uk" TargetMode="External"/><Relationship Id="rId4" Type="http://schemas.openxmlformats.org/officeDocument/2006/relationships/slideLayout" Target="../slideLayouts/slideLayout8.xml"/><Relationship Id="rId9" Type="http://schemas.openxmlformats.org/officeDocument/2006/relationships/hyperlink" Target="http://www.dyworkney.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exagon 29"/>
          <p:cNvSpPr/>
          <p:nvPr/>
        </p:nvSpPr>
        <p:spPr>
          <a:xfrm>
            <a:off x="20643" y="2101340"/>
            <a:ext cx="1238178" cy="1050807"/>
          </a:xfrm>
          <a:prstGeom prst="hexagon">
            <a:avLst/>
          </a:prstGeom>
          <a:solidFill>
            <a:srgbClr val="0060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302" t="29243" r="16352" b="33177"/>
          <a:stretch/>
        </p:blipFill>
        <p:spPr>
          <a:xfrm>
            <a:off x="7185441" y="5325411"/>
            <a:ext cx="4035957" cy="1490871"/>
          </a:xfrm>
          <a:prstGeom prst="rect">
            <a:avLst/>
          </a:prstGeom>
          <a:ln>
            <a:noFill/>
          </a:ln>
          <a:effectLst>
            <a:softEdge rad="112500"/>
          </a:effectLst>
        </p:spPr>
      </p:pic>
      <p:sp>
        <p:nvSpPr>
          <p:cNvPr id="9" name="Hexagon 8"/>
          <p:cNvSpPr/>
          <p:nvPr/>
        </p:nvSpPr>
        <p:spPr>
          <a:xfrm>
            <a:off x="1497105" y="3889489"/>
            <a:ext cx="1438379" cy="1220712"/>
          </a:xfrm>
          <a:prstGeom prst="hexagon">
            <a:avLst/>
          </a:prstGeom>
          <a:solidFill>
            <a:srgbClr val="0060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Hexagon 10"/>
          <p:cNvSpPr/>
          <p:nvPr/>
        </p:nvSpPr>
        <p:spPr>
          <a:xfrm>
            <a:off x="1414007" y="2424227"/>
            <a:ext cx="1866122" cy="1465262"/>
          </a:xfrm>
          <a:prstGeom prst="hexagon">
            <a:avLst/>
          </a:prstGeom>
          <a:solidFill>
            <a:srgbClr val="7A7CB9">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exagon 9"/>
          <p:cNvSpPr/>
          <p:nvPr/>
        </p:nvSpPr>
        <p:spPr>
          <a:xfrm>
            <a:off x="1444842" y="5278985"/>
            <a:ext cx="1866122" cy="1583726"/>
          </a:xfrm>
          <a:prstGeom prst="hexagon">
            <a:avLst/>
          </a:prstGeom>
          <a:solidFill>
            <a:srgbClr val="7A7CB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p:cNvSpPr/>
          <p:nvPr/>
        </p:nvSpPr>
        <p:spPr>
          <a:xfrm>
            <a:off x="67701" y="3156858"/>
            <a:ext cx="1730720" cy="1468814"/>
          </a:xfrm>
          <a:prstGeom prst="hexagon">
            <a:avLst/>
          </a:prstGeom>
          <a:solidFill>
            <a:srgbClr val="7A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p:cNvSpPr/>
          <p:nvPr/>
        </p:nvSpPr>
        <p:spPr>
          <a:xfrm>
            <a:off x="1275027" y="4921451"/>
            <a:ext cx="1005828" cy="853618"/>
          </a:xfrm>
          <a:prstGeom prst="hexagon">
            <a:avLst/>
          </a:prstGeom>
          <a:solidFill>
            <a:srgbClr val="7A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p:cNvSpPr/>
          <p:nvPr/>
        </p:nvSpPr>
        <p:spPr>
          <a:xfrm>
            <a:off x="0" y="0"/>
            <a:ext cx="3742495" cy="3176152"/>
          </a:xfrm>
          <a:prstGeom prst="hexagon">
            <a:avLst/>
          </a:prstGeom>
          <a:solidFill>
            <a:srgbClr val="7A7CB9">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Hexagon 18"/>
          <p:cNvSpPr/>
          <p:nvPr/>
        </p:nvSpPr>
        <p:spPr>
          <a:xfrm>
            <a:off x="3199606" y="0"/>
            <a:ext cx="1238178" cy="1050807"/>
          </a:xfrm>
          <a:prstGeom prst="hexagon">
            <a:avLst/>
          </a:prstGeom>
          <a:solidFill>
            <a:srgbClr val="006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Hexagon 20"/>
          <p:cNvSpPr/>
          <p:nvPr/>
        </p:nvSpPr>
        <p:spPr>
          <a:xfrm>
            <a:off x="1993006" y="5215812"/>
            <a:ext cx="1317958" cy="1118514"/>
          </a:xfrm>
          <a:prstGeom prst="hexagon">
            <a:avLst/>
          </a:prstGeom>
          <a:solidFill>
            <a:srgbClr val="006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Hexagon 21"/>
          <p:cNvSpPr/>
          <p:nvPr/>
        </p:nvSpPr>
        <p:spPr>
          <a:xfrm>
            <a:off x="29715" y="5101526"/>
            <a:ext cx="2069673" cy="1756474"/>
          </a:xfrm>
          <a:prstGeom prst="hexagon">
            <a:avLst/>
          </a:prstGeom>
          <a:solidFill>
            <a:srgbClr val="1B1963">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p:cNvSpPr/>
          <p:nvPr/>
        </p:nvSpPr>
        <p:spPr>
          <a:xfrm>
            <a:off x="0" y="6216253"/>
            <a:ext cx="770092" cy="653556"/>
          </a:xfrm>
          <a:prstGeom prst="hexagon">
            <a:avLst/>
          </a:prstGeom>
          <a:solidFill>
            <a:srgbClr val="7A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p:cNvSpPr/>
          <p:nvPr/>
        </p:nvSpPr>
        <p:spPr>
          <a:xfrm>
            <a:off x="552890" y="6596663"/>
            <a:ext cx="307936" cy="261337"/>
          </a:xfrm>
          <a:prstGeom prst="hexagon">
            <a:avLst/>
          </a:prstGeom>
          <a:solidFill>
            <a:srgbClr val="006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Hexagon 25"/>
          <p:cNvSpPr/>
          <p:nvPr/>
        </p:nvSpPr>
        <p:spPr>
          <a:xfrm>
            <a:off x="-5023" y="4625672"/>
            <a:ext cx="560704" cy="475854"/>
          </a:xfrm>
          <a:prstGeom prst="hexagon">
            <a:avLst/>
          </a:prstGeom>
          <a:solidFill>
            <a:srgbClr val="006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Hexagon 26"/>
          <p:cNvSpPr/>
          <p:nvPr/>
        </p:nvSpPr>
        <p:spPr>
          <a:xfrm>
            <a:off x="1889697" y="1373420"/>
            <a:ext cx="1624245" cy="1378452"/>
          </a:xfrm>
          <a:prstGeom prst="hexagon">
            <a:avLst/>
          </a:prstGeom>
          <a:solidFill>
            <a:srgbClr val="00606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Hexagon 27"/>
          <p:cNvSpPr/>
          <p:nvPr/>
        </p:nvSpPr>
        <p:spPr>
          <a:xfrm>
            <a:off x="0" y="1845"/>
            <a:ext cx="1866122" cy="1583726"/>
          </a:xfrm>
          <a:prstGeom prst="hexagon">
            <a:avLst/>
          </a:prstGeom>
          <a:solidFill>
            <a:srgbClr val="006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29" name="Hexagon 28"/>
          <p:cNvSpPr/>
          <p:nvPr/>
        </p:nvSpPr>
        <p:spPr>
          <a:xfrm>
            <a:off x="2429514" y="191479"/>
            <a:ext cx="770092" cy="653556"/>
          </a:xfrm>
          <a:prstGeom prst="hexagon">
            <a:avLst/>
          </a:prstGeom>
          <a:solidFill>
            <a:srgbClr val="00606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a:extLst>
              <a:ext uri="{FF2B5EF4-FFF2-40B4-BE49-F238E27FC236}">
                <a16:creationId xmlns:a16="http://schemas.microsoft.com/office/drawing/2014/main" id="{D60B7CAD-6207-4735-99CE-D9E3895620A7}"/>
              </a:ext>
            </a:extLst>
          </p:cNvPr>
          <p:cNvPicPr>
            <a:picLocks noChangeAspect="1" noChangeArrowheads="1"/>
          </p:cNvPicPr>
          <p:nvPr/>
        </p:nvPicPr>
        <p:blipFill>
          <a:blip r:embed="rId6" cstate="print"/>
          <a:srcRect/>
          <a:stretch>
            <a:fillRect/>
          </a:stretch>
        </p:blipFill>
        <p:spPr bwMode="auto">
          <a:xfrm>
            <a:off x="3859128" y="5390857"/>
            <a:ext cx="2555776" cy="1359977"/>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B2468BBE-8FC0-4591-A27C-696E570BC882}"/>
              </a:ext>
            </a:extLst>
          </p:cNvPr>
          <p:cNvSpPr txBox="1"/>
          <p:nvPr/>
        </p:nvSpPr>
        <p:spPr>
          <a:xfrm>
            <a:off x="3763138" y="1908944"/>
            <a:ext cx="8212334" cy="2954655"/>
          </a:xfrm>
          <a:prstGeom prst="rect">
            <a:avLst/>
          </a:prstGeom>
          <a:noFill/>
        </p:spPr>
        <p:txBody>
          <a:bodyPr wrap="square" rtlCol="0">
            <a:spAutoFit/>
          </a:bodyPr>
          <a:lstStyle/>
          <a:p>
            <a:r>
              <a:rPr lang="en-GB" sz="3600" b="1" dirty="0"/>
              <a:t>Planning for the Future</a:t>
            </a:r>
          </a:p>
          <a:p>
            <a:r>
              <a:rPr lang="en-GB" sz="3600" b="1" dirty="0"/>
              <a:t>Finding and Getting a Job:  Introduction</a:t>
            </a:r>
          </a:p>
          <a:p>
            <a:endParaRPr lang="en-GB" dirty="0"/>
          </a:p>
          <a:p>
            <a:r>
              <a:rPr lang="en-GB" sz="3200" b="1" dirty="0"/>
              <a:t>Samantha Craigie, Skills Development Scotland</a:t>
            </a:r>
          </a:p>
          <a:p>
            <a:r>
              <a:rPr lang="en-GB" sz="3200" b="1" dirty="0"/>
              <a:t>Rachel Scarth, Developing the Young Workforce Orkney</a:t>
            </a:r>
          </a:p>
        </p:txBody>
      </p:sp>
      <p:pic>
        <p:nvPicPr>
          <p:cNvPr id="3" name="Audio 2">
            <a:hlinkClick r:id="" action="ppaction://media"/>
            <a:extLst>
              <a:ext uri="{FF2B5EF4-FFF2-40B4-BE49-F238E27FC236}">
                <a16:creationId xmlns:a16="http://schemas.microsoft.com/office/drawing/2014/main" id="{A5C979D0-6750-4A2B-A7C4-6204FDF1F6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3633263"/>
      </p:ext>
    </p:extLst>
  </p:cSld>
  <p:clrMapOvr>
    <a:masterClrMapping/>
  </p:clrMapOvr>
  <mc:AlternateContent xmlns:mc="http://schemas.openxmlformats.org/markup-compatibility/2006" xmlns:p14="http://schemas.microsoft.com/office/powerpoint/2010/main">
    <mc:Choice Requires="p14">
      <p:transition spd="slow" p14:dur="2000" advTm="13809"/>
    </mc:Choice>
    <mc:Fallback xmlns="">
      <p:transition spd="slow" advTm="1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302" t="29243" r="16352" b="33177"/>
          <a:stretch/>
        </p:blipFill>
        <p:spPr>
          <a:xfrm>
            <a:off x="2293712" y="182697"/>
            <a:ext cx="2902952" cy="1072342"/>
          </a:xfrm>
          <a:prstGeom prst="rect">
            <a:avLst/>
          </a:prstGeom>
          <a:ln>
            <a:noFill/>
          </a:ln>
          <a:effectLst>
            <a:softEdge rad="112500"/>
          </a:effectLst>
        </p:spPr>
      </p:pic>
      <p:sp>
        <p:nvSpPr>
          <p:cNvPr id="9" name="Right Triangle 8"/>
          <p:cNvSpPr/>
          <p:nvPr/>
        </p:nvSpPr>
        <p:spPr>
          <a:xfrm>
            <a:off x="0" y="6148872"/>
            <a:ext cx="12119956" cy="709127"/>
          </a:xfrm>
          <a:prstGeom prst="rtTriangle">
            <a:avLst/>
          </a:prstGeom>
          <a:solidFill>
            <a:srgbClr val="00606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p:nvSpPr>
        <p:spPr>
          <a:xfrm rot="16200000">
            <a:off x="8204804" y="2870803"/>
            <a:ext cx="6783185" cy="1191208"/>
          </a:xfrm>
          <a:prstGeom prst="rtTriangle">
            <a:avLst/>
          </a:prstGeom>
          <a:solidFill>
            <a:srgbClr val="1B196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a:extLst>
              <a:ext uri="{FF2B5EF4-FFF2-40B4-BE49-F238E27FC236}">
                <a16:creationId xmlns:a16="http://schemas.microsoft.com/office/drawing/2014/main" id="{2D36F2E6-57B5-45D5-BABB-6331DB9F7B34}"/>
              </a:ext>
            </a:extLst>
          </p:cNvPr>
          <p:cNvPicPr>
            <a:picLocks noChangeAspect="1" noChangeArrowheads="1"/>
          </p:cNvPicPr>
          <p:nvPr/>
        </p:nvPicPr>
        <p:blipFill>
          <a:blip r:embed="rId7" cstate="print"/>
          <a:srcRect/>
          <a:stretch>
            <a:fillRect/>
          </a:stretch>
        </p:blipFill>
        <p:spPr bwMode="auto">
          <a:xfrm>
            <a:off x="73268" y="127625"/>
            <a:ext cx="2222221" cy="118248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83EE5B7F-CC8A-464E-9056-D9046CF1FED9}"/>
              </a:ext>
            </a:extLst>
          </p:cNvPr>
          <p:cNvSpPr txBox="1"/>
          <p:nvPr/>
        </p:nvSpPr>
        <p:spPr>
          <a:xfrm>
            <a:off x="769091" y="1255039"/>
            <a:ext cx="9858375" cy="3816429"/>
          </a:xfrm>
          <a:prstGeom prst="rect">
            <a:avLst/>
          </a:prstGeom>
          <a:noFill/>
        </p:spPr>
        <p:txBody>
          <a:bodyPr wrap="square" rtlCol="0">
            <a:spAutoFit/>
          </a:bodyPr>
          <a:lstStyle/>
          <a:p>
            <a:r>
              <a:rPr lang="en-GB" sz="3200" b="1" dirty="0"/>
              <a:t>Why Work?</a:t>
            </a:r>
          </a:p>
          <a:p>
            <a:endParaRPr lang="en-GB" dirty="0"/>
          </a:p>
          <a:p>
            <a:r>
              <a:rPr lang="en-GB" sz="2400" dirty="0"/>
              <a:t>What are the benefits and drawbacks of getting a job</a:t>
            </a:r>
            <a:r>
              <a:rPr lang="en-GB" sz="2400"/>
              <a:t>? </a:t>
            </a:r>
          </a:p>
          <a:p>
            <a:endParaRPr lang="en-GB" sz="2400" dirty="0"/>
          </a:p>
          <a:p>
            <a:r>
              <a:rPr lang="en-GB" sz="2400" dirty="0"/>
              <a:t>If you are unsure about whether getting a job is the right decision for you when you leave school, watch this video which will maybe help you decide. </a:t>
            </a:r>
          </a:p>
          <a:p>
            <a:endParaRPr lang="en-GB" sz="2400" dirty="0">
              <a:hlinkClick r:id="rId8"/>
            </a:endParaRPr>
          </a:p>
          <a:p>
            <a:r>
              <a:rPr lang="en-GB" sz="2400" dirty="0">
                <a:hlinkClick r:id="rId8"/>
              </a:rPr>
              <a:t>www.dyworkney.co.uk/finding-and-getting-a-job</a:t>
            </a:r>
            <a:endParaRPr lang="en-GB" sz="2400" dirty="0"/>
          </a:p>
          <a:p>
            <a:endParaRPr lang="en-GB" sz="2400" dirty="0"/>
          </a:p>
          <a:p>
            <a:endParaRPr lang="en-GB" sz="2400" dirty="0"/>
          </a:p>
        </p:txBody>
      </p:sp>
      <p:sp>
        <p:nvSpPr>
          <p:cNvPr id="3" name="TextBox 2">
            <a:extLst>
              <a:ext uri="{FF2B5EF4-FFF2-40B4-BE49-F238E27FC236}">
                <a16:creationId xmlns:a16="http://schemas.microsoft.com/office/drawing/2014/main" id="{D3A40FA5-31B0-49F4-A931-50A89CF7662E}"/>
              </a:ext>
            </a:extLst>
          </p:cNvPr>
          <p:cNvSpPr txBox="1"/>
          <p:nvPr/>
        </p:nvSpPr>
        <p:spPr>
          <a:xfrm>
            <a:off x="145773" y="6361043"/>
            <a:ext cx="4810539" cy="369332"/>
          </a:xfrm>
          <a:prstGeom prst="rect">
            <a:avLst/>
          </a:prstGeom>
          <a:noFill/>
        </p:spPr>
        <p:txBody>
          <a:bodyPr wrap="square" rtlCol="0">
            <a:spAutoFit/>
          </a:bodyPr>
          <a:lstStyle/>
          <a:p>
            <a:r>
              <a:rPr lang="en-GB" dirty="0"/>
              <a:t>Planning for the Future: Finding and Getting a Job</a:t>
            </a:r>
          </a:p>
        </p:txBody>
      </p:sp>
      <p:pic>
        <p:nvPicPr>
          <p:cNvPr id="4" name="Audio 3">
            <a:hlinkClick r:id="" action="ppaction://media"/>
            <a:extLst>
              <a:ext uri="{FF2B5EF4-FFF2-40B4-BE49-F238E27FC236}">
                <a16:creationId xmlns:a16="http://schemas.microsoft.com/office/drawing/2014/main" id="{024772D1-1E7B-4369-9E65-954C6F42BFB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900731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4611">
        <p159:morph option="byObject"/>
      </p:transition>
    </mc:Choice>
    <mc:Fallback xmlns="">
      <p:transition spd="slow" advTm="446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302" t="29243" r="16352" b="33177"/>
          <a:stretch/>
        </p:blipFill>
        <p:spPr>
          <a:xfrm>
            <a:off x="2293712" y="182697"/>
            <a:ext cx="2902952" cy="1072342"/>
          </a:xfrm>
          <a:prstGeom prst="rect">
            <a:avLst/>
          </a:prstGeom>
          <a:ln>
            <a:noFill/>
          </a:ln>
          <a:effectLst>
            <a:softEdge rad="112500"/>
          </a:effectLst>
        </p:spPr>
      </p:pic>
      <p:sp>
        <p:nvSpPr>
          <p:cNvPr id="9" name="Right Triangle 8"/>
          <p:cNvSpPr/>
          <p:nvPr/>
        </p:nvSpPr>
        <p:spPr>
          <a:xfrm>
            <a:off x="0" y="6148872"/>
            <a:ext cx="12119956" cy="709127"/>
          </a:xfrm>
          <a:prstGeom prst="rtTriangle">
            <a:avLst/>
          </a:prstGeom>
          <a:solidFill>
            <a:srgbClr val="00606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p:nvSpPr>
        <p:spPr>
          <a:xfrm rot="16200000">
            <a:off x="8204804" y="2870803"/>
            <a:ext cx="6783185" cy="1191208"/>
          </a:xfrm>
          <a:prstGeom prst="rtTriangle">
            <a:avLst/>
          </a:prstGeom>
          <a:solidFill>
            <a:srgbClr val="1B196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a:extLst>
              <a:ext uri="{FF2B5EF4-FFF2-40B4-BE49-F238E27FC236}">
                <a16:creationId xmlns:a16="http://schemas.microsoft.com/office/drawing/2014/main" id="{2D36F2E6-57B5-45D5-BABB-6331DB9F7B34}"/>
              </a:ext>
            </a:extLst>
          </p:cNvPr>
          <p:cNvPicPr>
            <a:picLocks noChangeAspect="1" noChangeArrowheads="1"/>
          </p:cNvPicPr>
          <p:nvPr/>
        </p:nvPicPr>
        <p:blipFill>
          <a:blip r:embed="rId7" cstate="print"/>
          <a:srcRect/>
          <a:stretch>
            <a:fillRect/>
          </a:stretch>
        </p:blipFill>
        <p:spPr bwMode="auto">
          <a:xfrm>
            <a:off x="73268" y="127625"/>
            <a:ext cx="2222221" cy="118248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83EE5B7F-CC8A-464E-9056-D9046CF1FED9}"/>
              </a:ext>
            </a:extLst>
          </p:cNvPr>
          <p:cNvSpPr txBox="1"/>
          <p:nvPr/>
        </p:nvSpPr>
        <p:spPr>
          <a:xfrm>
            <a:off x="636001" y="1623540"/>
            <a:ext cx="9858375" cy="3447098"/>
          </a:xfrm>
          <a:prstGeom prst="rect">
            <a:avLst/>
          </a:prstGeom>
          <a:noFill/>
        </p:spPr>
        <p:txBody>
          <a:bodyPr wrap="square" rtlCol="0">
            <a:spAutoFit/>
          </a:bodyPr>
          <a:lstStyle/>
          <a:p>
            <a:r>
              <a:rPr lang="en-GB" sz="3200" b="1" dirty="0"/>
              <a:t>Looking for a Job</a:t>
            </a:r>
          </a:p>
          <a:p>
            <a:endParaRPr lang="en-GB" dirty="0"/>
          </a:p>
          <a:p>
            <a:r>
              <a:rPr lang="en-GB" sz="2400" dirty="0"/>
              <a:t>What do you need before you start your job search?</a:t>
            </a:r>
          </a:p>
          <a:p>
            <a:endParaRPr lang="en-GB" sz="2400" dirty="0"/>
          </a:p>
          <a:p>
            <a:pPr marL="342900" indent="-342900">
              <a:buFont typeface="Arial" panose="020B0604020202020204" pitchFamily="34" charset="0"/>
              <a:buChar char="•"/>
            </a:pPr>
            <a:r>
              <a:rPr lang="en-GB" sz="2400" dirty="0"/>
              <a:t>To know your skills</a:t>
            </a:r>
          </a:p>
          <a:p>
            <a:pPr marL="342900" indent="-342900">
              <a:buFont typeface="Arial" panose="020B0604020202020204" pitchFamily="34" charset="0"/>
              <a:buChar char="•"/>
            </a:pPr>
            <a:r>
              <a:rPr lang="en-GB" sz="2400" dirty="0"/>
              <a:t>A CV</a:t>
            </a:r>
          </a:p>
          <a:p>
            <a:pPr marL="342900" indent="-342900">
              <a:buFont typeface="Arial" panose="020B0604020202020204" pitchFamily="34" charset="0"/>
              <a:buChar char="•"/>
            </a:pPr>
            <a:r>
              <a:rPr lang="en-GB" sz="2400" dirty="0"/>
              <a:t>Where to look for a job</a:t>
            </a:r>
          </a:p>
          <a:p>
            <a:pPr marL="342900" indent="-342900">
              <a:buFont typeface="Arial" panose="020B0604020202020204" pitchFamily="34" charset="0"/>
              <a:buChar char="•"/>
            </a:pPr>
            <a:r>
              <a:rPr lang="en-GB" sz="2400" dirty="0"/>
              <a:t>How to fill in an application form</a:t>
            </a:r>
          </a:p>
          <a:p>
            <a:pPr marL="342900" indent="-342900">
              <a:buFont typeface="Arial" panose="020B0604020202020204" pitchFamily="34" charset="0"/>
              <a:buChar char="•"/>
            </a:pPr>
            <a:r>
              <a:rPr lang="en-GB" sz="2400" dirty="0"/>
              <a:t>How to prepare and be successful in an interview</a:t>
            </a:r>
          </a:p>
        </p:txBody>
      </p:sp>
      <p:sp>
        <p:nvSpPr>
          <p:cNvPr id="3" name="TextBox 2">
            <a:extLst>
              <a:ext uri="{FF2B5EF4-FFF2-40B4-BE49-F238E27FC236}">
                <a16:creationId xmlns:a16="http://schemas.microsoft.com/office/drawing/2014/main" id="{D3A40FA5-31B0-49F4-A931-50A89CF7662E}"/>
              </a:ext>
            </a:extLst>
          </p:cNvPr>
          <p:cNvSpPr txBox="1"/>
          <p:nvPr/>
        </p:nvSpPr>
        <p:spPr>
          <a:xfrm>
            <a:off x="145773" y="6361043"/>
            <a:ext cx="4810539" cy="369332"/>
          </a:xfrm>
          <a:prstGeom prst="rect">
            <a:avLst/>
          </a:prstGeom>
          <a:noFill/>
        </p:spPr>
        <p:txBody>
          <a:bodyPr wrap="square" rtlCol="0">
            <a:spAutoFit/>
          </a:bodyPr>
          <a:lstStyle/>
          <a:p>
            <a:r>
              <a:rPr lang="en-GB" dirty="0"/>
              <a:t>Planning for the Future: Finding and Getting a Job</a:t>
            </a:r>
          </a:p>
        </p:txBody>
      </p:sp>
      <p:pic>
        <p:nvPicPr>
          <p:cNvPr id="4" name="Audio 3">
            <a:hlinkClick r:id="" action="ppaction://media"/>
            <a:extLst>
              <a:ext uri="{FF2B5EF4-FFF2-40B4-BE49-F238E27FC236}">
                <a16:creationId xmlns:a16="http://schemas.microsoft.com/office/drawing/2014/main" id="{17DB0C27-CD5B-4720-82A1-CC981CCEC6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87081610"/>
      </p:ext>
    </p:extLst>
  </p:cSld>
  <p:clrMapOvr>
    <a:masterClrMapping/>
  </p:clrMapOvr>
  <mc:AlternateContent xmlns:mc="http://schemas.openxmlformats.org/markup-compatibility/2006" xmlns:p14="http://schemas.microsoft.com/office/powerpoint/2010/main">
    <mc:Choice Requires="p14">
      <p:transition spd="slow" p14:dur="2000" advTm="104612"/>
    </mc:Choice>
    <mc:Fallback xmlns="">
      <p:transition spd="slow" advTm="104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1000"/>
                                        <p:tgtEl>
                                          <p:spTgt spid="2">
                                            <p:txEl>
                                              <p:pRg st="6" end="6"/>
                                            </p:txEl>
                                          </p:spTgt>
                                        </p:tgtEl>
                                      </p:cBhvr>
                                    </p:animEffect>
                                    <p:anim calcmode="lin" valueType="num">
                                      <p:cBhvr>
                                        <p:cTn id="4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1000"/>
                                        <p:tgtEl>
                                          <p:spTgt spid="2">
                                            <p:txEl>
                                              <p:pRg st="8" end="8"/>
                                            </p:txEl>
                                          </p:spTgt>
                                        </p:tgtEl>
                                      </p:cBhvr>
                                    </p:animEffect>
                                    <p:anim calcmode="lin" valueType="num">
                                      <p:cBhvr>
                                        <p:cTn id="5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302" t="29243" r="16352" b="33177"/>
          <a:stretch/>
        </p:blipFill>
        <p:spPr>
          <a:xfrm>
            <a:off x="2293712" y="182697"/>
            <a:ext cx="2902952" cy="1072342"/>
          </a:xfrm>
          <a:prstGeom prst="rect">
            <a:avLst/>
          </a:prstGeom>
          <a:ln>
            <a:noFill/>
          </a:ln>
          <a:effectLst>
            <a:softEdge rad="112500"/>
          </a:effectLst>
        </p:spPr>
      </p:pic>
      <p:sp>
        <p:nvSpPr>
          <p:cNvPr id="9" name="Right Triangle 8"/>
          <p:cNvSpPr/>
          <p:nvPr/>
        </p:nvSpPr>
        <p:spPr>
          <a:xfrm>
            <a:off x="0" y="6148872"/>
            <a:ext cx="12119956" cy="709127"/>
          </a:xfrm>
          <a:prstGeom prst="rtTriangle">
            <a:avLst/>
          </a:prstGeom>
          <a:solidFill>
            <a:srgbClr val="00606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p:nvSpPr>
        <p:spPr>
          <a:xfrm rot="16200000">
            <a:off x="8204804" y="2870803"/>
            <a:ext cx="6783185" cy="1191208"/>
          </a:xfrm>
          <a:prstGeom prst="rtTriangle">
            <a:avLst/>
          </a:prstGeom>
          <a:solidFill>
            <a:srgbClr val="1B196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a:extLst>
              <a:ext uri="{FF2B5EF4-FFF2-40B4-BE49-F238E27FC236}">
                <a16:creationId xmlns:a16="http://schemas.microsoft.com/office/drawing/2014/main" id="{2D36F2E6-57B5-45D5-BABB-6331DB9F7B34}"/>
              </a:ext>
            </a:extLst>
          </p:cNvPr>
          <p:cNvPicPr>
            <a:picLocks noChangeAspect="1" noChangeArrowheads="1"/>
          </p:cNvPicPr>
          <p:nvPr/>
        </p:nvPicPr>
        <p:blipFill>
          <a:blip r:embed="rId7" cstate="print"/>
          <a:srcRect/>
          <a:stretch>
            <a:fillRect/>
          </a:stretch>
        </p:blipFill>
        <p:spPr bwMode="auto">
          <a:xfrm>
            <a:off x="73268" y="127625"/>
            <a:ext cx="2222221" cy="1182486"/>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D3A40FA5-31B0-49F4-A931-50A89CF7662E}"/>
              </a:ext>
            </a:extLst>
          </p:cNvPr>
          <p:cNvSpPr txBox="1"/>
          <p:nvPr/>
        </p:nvSpPr>
        <p:spPr>
          <a:xfrm>
            <a:off x="145773" y="6361043"/>
            <a:ext cx="4810539" cy="369332"/>
          </a:xfrm>
          <a:prstGeom prst="rect">
            <a:avLst/>
          </a:prstGeom>
          <a:noFill/>
        </p:spPr>
        <p:txBody>
          <a:bodyPr wrap="square" rtlCol="0">
            <a:spAutoFit/>
          </a:bodyPr>
          <a:lstStyle/>
          <a:p>
            <a:r>
              <a:rPr lang="en-GB" dirty="0"/>
              <a:t>Planning for the Future: Finding and Getting a Job</a:t>
            </a:r>
          </a:p>
        </p:txBody>
      </p:sp>
      <p:sp>
        <p:nvSpPr>
          <p:cNvPr id="7" name="TextBox 6">
            <a:extLst>
              <a:ext uri="{FF2B5EF4-FFF2-40B4-BE49-F238E27FC236}">
                <a16:creationId xmlns:a16="http://schemas.microsoft.com/office/drawing/2014/main" id="{B044BBC9-AD54-4721-8942-78C223B4D916}"/>
              </a:ext>
            </a:extLst>
          </p:cNvPr>
          <p:cNvSpPr txBox="1"/>
          <p:nvPr/>
        </p:nvSpPr>
        <p:spPr>
          <a:xfrm>
            <a:off x="650240" y="1310111"/>
            <a:ext cx="10278507" cy="4924425"/>
          </a:xfrm>
          <a:prstGeom prst="rect">
            <a:avLst/>
          </a:prstGeom>
          <a:noFill/>
        </p:spPr>
        <p:txBody>
          <a:bodyPr wrap="square" rtlCol="0">
            <a:spAutoFit/>
          </a:bodyPr>
          <a:lstStyle/>
          <a:p>
            <a:r>
              <a:rPr lang="en-GB" sz="3200" b="1" dirty="0"/>
              <a:t>Where to look?</a:t>
            </a:r>
          </a:p>
          <a:p>
            <a:endParaRPr lang="en-GB" b="1" dirty="0"/>
          </a:p>
          <a:p>
            <a:pPr marL="342900" indent="-342900">
              <a:buFont typeface="Arial" panose="020B0604020202020204" pitchFamily="34" charset="0"/>
              <a:buChar char="•"/>
            </a:pPr>
            <a:r>
              <a:rPr lang="en-GB" sz="2400" dirty="0"/>
              <a:t>The Orcadian</a:t>
            </a:r>
          </a:p>
          <a:p>
            <a:pPr marL="342900" indent="-342900">
              <a:buFont typeface="Arial" panose="020B0604020202020204" pitchFamily="34" charset="0"/>
              <a:buChar char="•"/>
            </a:pPr>
            <a:r>
              <a:rPr lang="en-GB" sz="2400" dirty="0"/>
              <a:t>Social Media</a:t>
            </a:r>
          </a:p>
          <a:p>
            <a:pPr marL="342900" indent="-342900">
              <a:buFont typeface="Arial" panose="020B0604020202020204" pitchFamily="34" charset="0"/>
              <a:buChar char="•"/>
            </a:pPr>
            <a:r>
              <a:rPr lang="en-GB" sz="2400" dirty="0"/>
              <a:t>Online – job search websites e.g. </a:t>
            </a:r>
            <a:r>
              <a:rPr lang="en-GB" sz="2400" dirty="0">
                <a:hlinkClick r:id="rId8"/>
              </a:rPr>
              <a:t>www.indeed.co.uk</a:t>
            </a:r>
            <a:r>
              <a:rPr lang="en-GB" sz="2400" dirty="0"/>
              <a:t>, </a:t>
            </a:r>
            <a:r>
              <a:rPr lang="en-GB" sz="2400" dirty="0">
                <a:hlinkClick r:id="rId9"/>
              </a:rPr>
              <a:t>www.reed.co.ok</a:t>
            </a:r>
            <a:r>
              <a:rPr lang="en-GB" sz="2400" dirty="0"/>
              <a:t>, </a:t>
            </a:r>
            <a:r>
              <a:rPr lang="en-GB" sz="2400" dirty="0">
                <a:hlinkClick r:id="rId10"/>
              </a:rPr>
              <a:t>www.monster.co.uk</a:t>
            </a:r>
            <a:endParaRPr lang="en-GB" sz="2400" dirty="0"/>
          </a:p>
          <a:p>
            <a:pPr marL="342900" indent="-342900">
              <a:buFont typeface="Arial" panose="020B0604020202020204" pitchFamily="34" charset="0"/>
              <a:buChar char="•"/>
            </a:pPr>
            <a:r>
              <a:rPr lang="en-GB" sz="2400" dirty="0"/>
              <a:t>Orkney Island Council vacancies – </a:t>
            </a:r>
            <a:r>
              <a:rPr lang="en-GB" sz="2400" dirty="0">
                <a:hlinkClick r:id="rId11"/>
              </a:rPr>
              <a:t>www.myjobscotland.co.uk</a:t>
            </a:r>
            <a:endParaRPr lang="en-GB" sz="2400" dirty="0"/>
          </a:p>
          <a:p>
            <a:pPr marL="342900" indent="-342900">
              <a:buFont typeface="Arial" panose="020B0604020202020204" pitchFamily="34" charset="0"/>
              <a:buChar char="•"/>
            </a:pPr>
            <a:r>
              <a:rPr lang="en-GB" sz="2400" dirty="0"/>
              <a:t>NHS Orkney vacancies – </a:t>
            </a:r>
            <a:r>
              <a:rPr lang="en-GB" sz="2400" dirty="0">
                <a:hlinkClick r:id="rId12"/>
              </a:rPr>
              <a:t>www.apply.jobs.scot.nhs.uk</a:t>
            </a:r>
            <a:r>
              <a:rPr lang="en-GB" sz="2400" dirty="0"/>
              <a:t> </a:t>
            </a:r>
          </a:p>
          <a:p>
            <a:pPr marL="342900" indent="-342900">
              <a:buFont typeface="Arial" panose="020B0604020202020204" pitchFamily="34" charset="0"/>
              <a:buChar char="•"/>
            </a:pPr>
            <a:r>
              <a:rPr lang="en-GB" sz="2400" dirty="0"/>
              <a:t>Supermarkets and nationwide businesses such as Tesco, Coop, Lidl, Boots and Superdrug will advertise on their company websites but if you wanted to work in any of these places, it would be a good idea to go in and ask if they are recruiting. </a:t>
            </a:r>
          </a:p>
          <a:p>
            <a:pPr marL="342900" indent="-342900">
              <a:buFont typeface="Arial" panose="020B0604020202020204" pitchFamily="34" charset="0"/>
              <a:buChar char="•"/>
            </a:pPr>
            <a:r>
              <a:rPr lang="en-GB" sz="2400" dirty="0"/>
              <a:t>Hidden jobs market</a:t>
            </a:r>
            <a:endParaRPr lang="en-GB" b="1" dirty="0"/>
          </a:p>
        </p:txBody>
      </p:sp>
      <p:pic>
        <p:nvPicPr>
          <p:cNvPr id="4" name="Audio 3">
            <a:hlinkClick r:id="" action="ppaction://media"/>
            <a:extLst>
              <a:ext uri="{FF2B5EF4-FFF2-40B4-BE49-F238E27FC236}">
                <a16:creationId xmlns:a16="http://schemas.microsoft.com/office/drawing/2014/main" id="{70F8C649-68A5-4BD5-8D82-22AAAA96FA1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68197743"/>
      </p:ext>
    </p:extLst>
  </p:cSld>
  <p:clrMapOvr>
    <a:masterClrMapping/>
  </p:clrMapOvr>
  <mc:AlternateContent xmlns:mc="http://schemas.openxmlformats.org/markup-compatibility/2006" xmlns:p14="http://schemas.microsoft.com/office/powerpoint/2010/main">
    <mc:Choice Requires="p14">
      <p:transition spd="slow" p14:dur="2000" advTm="104358"/>
    </mc:Choice>
    <mc:Fallback xmlns="">
      <p:transition spd="slow" advTm="10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anim calcmode="lin" valueType="num">
                                      <p:cBhvr>
                                        <p:cTn id="3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1000"/>
                                        <p:tgtEl>
                                          <p:spTgt spid="7">
                                            <p:txEl>
                                              <p:pRg st="5" end="5"/>
                                            </p:txEl>
                                          </p:spTgt>
                                        </p:tgtEl>
                                      </p:cBhvr>
                                    </p:animEffect>
                                    <p:anim calcmode="lin" valueType="num">
                                      <p:cBhvr>
                                        <p:cTn id="4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fade">
                                      <p:cBhvr>
                                        <p:cTn id="46" dur="1000"/>
                                        <p:tgtEl>
                                          <p:spTgt spid="7">
                                            <p:txEl>
                                              <p:pRg st="6" end="6"/>
                                            </p:txEl>
                                          </p:spTgt>
                                        </p:tgtEl>
                                      </p:cBhvr>
                                    </p:animEffect>
                                    <p:anim calcmode="lin" valueType="num">
                                      <p:cBhvr>
                                        <p:cTn id="4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fade">
                                      <p:cBhvr>
                                        <p:cTn id="53" dur="1000"/>
                                        <p:tgtEl>
                                          <p:spTgt spid="7">
                                            <p:txEl>
                                              <p:pRg st="7" end="7"/>
                                            </p:txEl>
                                          </p:spTgt>
                                        </p:tgtEl>
                                      </p:cBhvr>
                                    </p:animEffect>
                                    <p:anim calcmode="lin" valueType="num">
                                      <p:cBhvr>
                                        <p:cTn id="5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7">
                                            <p:txEl>
                                              <p:pRg st="8" end="8"/>
                                            </p:txEl>
                                          </p:spTgt>
                                        </p:tgtEl>
                                        <p:attrNameLst>
                                          <p:attrName>style.visibility</p:attrName>
                                        </p:attrNameLst>
                                      </p:cBhvr>
                                      <p:to>
                                        <p:strVal val="visible"/>
                                      </p:to>
                                    </p:set>
                                    <p:animEffect transition="in" filter="fade">
                                      <p:cBhvr>
                                        <p:cTn id="60" dur="1000"/>
                                        <p:tgtEl>
                                          <p:spTgt spid="7">
                                            <p:txEl>
                                              <p:pRg st="8" end="8"/>
                                            </p:txEl>
                                          </p:spTgt>
                                        </p:tgtEl>
                                      </p:cBhvr>
                                    </p:animEffect>
                                    <p:anim calcmode="lin" valueType="num">
                                      <p:cBhvr>
                                        <p:cTn id="61"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2"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302" t="29243" r="16352" b="33177"/>
          <a:stretch/>
        </p:blipFill>
        <p:spPr>
          <a:xfrm>
            <a:off x="2293712" y="182697"/>
            <a:ext cx="2902952" cy="1072342"/>
          </a:xfrm>
          <a:prstGeom prst="rect">
            <a:avLst/>
          </a:prstGeom>
          <a:ln>
            <a:noFill/>
          </a:ln>
          <a:effectLst>
            <a:softEdge rad="112500"/>
          </a:effectLst>
        </p:spPr>
      </p:pic>
      <p:sp>
        <p:nvSpPr>
          <p:cNvPr id="9" name="Right Triangle 8"/>
          <p:cNvSpPr/>
          <p:nvPr/>
        </p:nvSpPr>
        <p:spPr>
          <a:xfrm>
            <a:off x="0" y="6148872"/>
            <a:ext cx="12119956" cy="709127"/>
          </a:xfrm>
          <a:prstGeom prst="rtTriangle">
            <a:avLst/>
          </a:prstGeom>
          <a:solidFill>
            <a:srgbClr val="00606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p:nvSpPr>
        <p:spPr>
          <a:xfrm rot="16200000">
            <a:off x="8204804" y="2870803"/>
            <a:ext cx="6783185" cy="1191208"/>
          </a:xfrm>
          <a:prstGeom prst="rtTriangle">
            <a:avLst/>
          </a:prstGeom>
          <a:solidFill>
            <a:srgbClr val="1B196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a:extLst>
              <a:ext uri="{FF2B5EF4-FFF2-40B4-BE49-F238E27FC236}">
                <a16:creationId xmlns:a16="http://schemas.microsoft.com/office/drawing/2014/main" id="{2D36F2E6-57B5-45D5-BABB-6331DB9F7B34}"/>
              </a:ext>
            </a:extLst>
          </p:cNvPr>
          <p:cNvPicPr>
            <a:picLocks noChangeAspect="1" noChangeArrowheads="1"/>
          </p:cNvPicPr>
          <p:nvPr/>
        </p:nvPicPr>
        <p:blipFill>
          <a:blip r:embed="rId7" cstate="print"/>
          <a:srcRect/>
          <a:stretch>
            <a:fillRect/>
          </a:stretch>
        </p:blipFill>
        <p:spPr bwMode="auto">
          <a:xfrm>
            <a:off x="73268" y="127625"/>
            <a:ext cx="2222221" cy="1182486"/>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D3A40FA5-31B0-49F4-A931-50A89CF7662E}"/>
              </a:ext>
            </a:extLst>
          </p:cNvPr>
          <p:cNvSpPr txBox="1"/>
          <p:nvPr/>
        </p:nvSpPr>
        <p:spPr>
          <a:xfrm>
            <a:off x="145773" y="6361043"/>
            <a:ext cx="4810539" cy="369332"/>
          </a:xfrm>
          <a:prstGeom prst="rect">
            <a:avLst/>
          </a:prstGeom>
          <a:noFill/>
        </p:spPr>
        <p:txBody>
          <a:bodyPr wrap="square" rtlCol="0">
            <a:spAutoFit/>
          </a:bodyPr>
          <a:lstStyle/>
          <a:p>
            <a:r>
              <a:rPr lang="en-GB" dirty="0"/>
              <a:t>Planning for the Future: Finding and Getting a Job</a:t>
            </a:r>
          </a:p>
        </p:txBody>
      </p:sp>
      <p:sp>
        <p:nvSpPr>
          <p:cNvPr id="7" name="TextBox 6">
            <a:extLst>
              <a:ext uri="{FF2B5EF4-FFF2-40B4-BE49-F238E27FC236}">
                <a16:creationId xmlns:a16="http://schemas.microsoft.com/office/drawing/2014/main" id="{B044BBC9-AD54-4721-8942-78C223B4D916}"/>
              </a:ext>
            </a:extLst>
          </p:cNvPr>
          <p:cNvSpPr txBox="1"/>
          <p:nvPr/>
        </p:nvSpPr>
        <p:spPr>
          <a:xfrm>
            <a:off x="722285" y="1217613"/>
            <a:ext cx="10278507" cy="5109091"/>
          </a:xfrm>
          <a:prstGeom prst="rect">
            <a:avLst/>
          </a:prstGeom>
          <a:noFill/>
        </p:spPr>
        <p:txBody>
          <a:bodyPr wrap="square" rtlCol="0">
            <a:spAutoFit/>
          </a:bodyPr>
          <a:lstStyle/>
          <a:p>
            <a:r>
              <a:rPr lang="en-GB" sz="3200" b="1" dirty="0"/>
              <a:t>What is the Hidden Job Market?</a:t>
            </a:r>
          </a:p>
          <a:p>
            <a:endParaRPr lang="en-GB" b="1" dirty="0"/>
          </a:p>
          <a:p>
            <a:r>
              <a:rPr lang="en-US" sz="2400" dirty="0"/>
              <a:t>The </a:t>
            </a:r>
            <a:r>
              <a:rPr lang="en-US" sz="2400" b="1" dirty="0"/>
              <a:t>hidden job market</a:t>
            </a:r>
            <a:r>
              <a:rPr lang="en-US" sz="2400" dirty="0"/>
              <a:t> is a term used to describe jobs that aren't advertised or posted online.</a:t>
            </a:r>
          </a:p>
          <a:p>
            <a:endParaRPr lang="en-US" dirty="0"/>
          </a:p>
          <a:p>
            <a:r>
              <a:rPr lang="en-US" sz="2400" dirty="0"/>
              <a:t>Employers might not post jobs for a number of reasons – for example, they might be trying to save money on advertising, or they might prefer getting candidates through ‘word of mouth’.</a:t>
            </a:r>
          </a:p>
          <a:p>
            <a:endParaRPr lang="en-US" dirty="0"/>
          </a:p>
          <a:p>
            <a:r>
              <a:rPr lang="en-US" sz="2400" dirty="0"/>
              <a:t>Things you can do to access the </a:t>
            </a:r>
            <a:r>
              <a:rPr lang="en-US" sz="2400" b="1" dirty="0"/>
              <a:t>hidden job market </a:t>
            </a:r>
            <a:r>
              <a:rPr lang="en-US" sz="2400" dirty="0"/>
              <a:t>are</a:t>
            </a:r>
            <a:r>
              <a:rPr lang="en-US" sz="2400" b="1" dirty="0"/>
              <a:t>:</a:t>
            </a:r>
          </a:p>
          <a:p>
            <a:pPr marL="285750" indent="-285750">
              <a:buFont typeface="Arial" panose="020B0604020202020204" pitchFamily="34" charset="0"/>
              <a:buChar char="•"/>
            </a:pPr>
            <a:r>
              <a:rPr lang="en-US" sz="2400" dirty="0"/>
              <a:t>Use your networks</a:t>
            </a:r>
          </a:p>
          <a:p>
            <a:pPr marL="285750" indent="-285750">
              <a:buFont typeface="Arial" panose="020B0604020202020204" pitchFamily="34" charset="0"/>
              <a:buChar char="•"/>
            </a:pPr>
            <a:r>
              <a:rPr lang="en-US" sz="2400" dirty="0"/>
              <a:t>Contact employers you would like to work for</a:t>
            </a:r>
          </a:p>
          <a:p>
            <a:pPr marL="285750" indent="-285750">
              <a:buFont typeface="Arial" panose="020B0604020202020204" pitchFamily="34" charset="0"/>
              <a:buChar char="•"/>
            </a:pPr>
            <a:r>
              <a:rPr lang="en-US" sz="2400" dirty="0"/>
              <a:t>Volunteer with employers of interests</a:t>
            </a:r>
          </a:p>
          <a:p>
            <a:pPr marL="285750" indent="-285750">
              <a:buFont typeface="Arial" panose="020B0604020202020204" pitchFamily="34" charset="0"/>
              <a:buChar char="•"/>
            </a:pPr>
            <a:r>
              <a:rPr lang="en-US" sz="2400" dirty="0"/>
              <a:t>Start with a relief job</a:t>
            </a:r>
            <a:endParaRPr lang="en-GB" b="1" dirty="0"/>
          </a:p>
        </p:txBody>
      </p:sp>
      <p:pic>
        <p:nvPicPr>
          <p:cNvPr id="4" name="Audio 3">
            <a:hlinkClick r:id="" action="ppaction://media"/>
            <a:extLst>
              <a:ext uri="{FF2B5EF4-FFF2-40B4-BE49-F238E27FC236}">
                <a16:creationId xmlns:a16="http://schemas.microsoft.com/office/drawing/2014/main" id="{C925C9D5-5C62-4836-8365-A37CF460695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66538019"/>
      </p:ext>
    </p:extLst>
  </p:cSld>
  <p:clrMapOvr>
    <a:masterClrMapping/>
  </p:clrMapOvr>
  <mc:AlternateContent xmlns:mc="http://schemas.openxmlformats.org/markup-compatibility/2006" xmlns:p14="http://schemas.microsoft.com/office/powerpoint/2010/main">
    <mc:Choice Requires="p14">
      <p:transition spd="slow" p14:dur="2000" advTm="120650"/>
    </mc:Choice>
    <mc:Fallback xmlns="">
      <p:transition spd="slow" advTm="12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1000"/>
                                        <p:tgtEl>
                                          <p:spTgt spid="7">
                                            <p:txEl>
                                              <p:pRg st="4" end="4"/>
                                            </p:txEl>
                                          </p:spTgt>
                                        </p:tgtEl>
                                      </p:cBhvr>
                                    </p:animEffect>
                                    <p:anim calcmode="lin" valueType="num">
                                      <p:cBhvr>
                                        <p:cTn id="2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1000"/>
                                        <p:tgtEl>
                                          <p:spTgt spid="7">
                                            <p:txEl>
                                              <p:pRg st="6" end="6"/>
                                            </p:txEl>
                                          </p:spTgt>
                                        </p:tgtEl>
                                      </p:cBhvr>
                                    </p:animEffect>
                                    <p:anim calcmode="lin" valueType="num">
                                      <p:cBhvr>
                                        <p:cTn id="3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fade">
                                      <p:cBhvr>
                                        <p:cTn id="39" dur="1000"/>
                                        <p:tgtEl>
                                          <p:spTgt spid="7">
                                            <p:txEl>
                                              <p:pRg st="7" end="7"/>
                                            </p:txEl>
                                          </p:spTgt>
                                        </p:tgtEl>
                                      </p:cBhvr>
                                    </p:animEffect>
                                    <p:anim calcmode="lin" valueType="num">
                                      <p:cBhvr>
                                        <p:cTn id="4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Effect transition="in" filter="fade">
                                      <p:cBhvr>
                                        <p:cTn id="46" dur="1000"/>
                                        <p:tgtEl>
                                          <p:spTgt spid="7">
                                            <p:txEl>
                                              <p:pRg st="8" end="8"/>
                                            </p:txEl>
                                          </p:spTgt>
                                        </p:tgtEl>
                                      </p:cBhvr>
                                    </p:animEffect>
                                    <p:anim calcmode="lin" valueType="num">
                                      <p:cBhvr>
                                        <p:cTn id="4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xEl>
                                              <p:pRg st="9" end="9"/>
                                            </p:txEl>
                                          </p:spTgt>
                                        </p:tgtEl>
                                        <p:attrNameLst>
                                          <p:attrName>style.visibility</p:attrName>
                                        </p:attrNameLst>
                                      </p:cBhvr>
                                      <p:to>
                                        <p:strVal val="visible"/>
                                      </p:to>
                                    </p:set>
                                    <p:animEffect transition="in" filter="fade">
                                      <p:cBhvr>
                                        <p:cTn id="53" dur="1000"/>
                                        <p:tgtEl>
                                          <p:spTgt spid="7">
                                            <p:txEl>
                                              <p:pRg st="9" end="9"/>
                                            </p:txEl>
                                          </p:spTgt>
                                        </p:tgtEl>
                                      </p:cBhvr>
                                    </p:animEffect>
                                    <p:anim calcmode="lin" valueType="num">
                                      <p:cBhvr>
                                        <p:cTn id="54"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55"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7">
                                            <p:txEl>
                                              <p:pRg st="10" end="10"/>
                                            </p:txEl>
                                          </p:spTgt>
                                        </p:tgtEl>
                                        <p:attrNameLst>
                                          <p:attrName>style.visibility</p:attrName>
                                        </p:attrNameLst>
                                      </p:cBhvr>
                                      <p:to>
                                        <p:strVal val="visible"/>
                                      </p:to>
                                    </p:set>
                                    <p:animEffect transition="in" filter="fade">
                                      <p:cBhvr>
                                        <p:cTn id="60" dur="1000"/>
                                        <p:tgtEl>
                                          <p:spTgt spid="7">
                                            <p:txEl>
                                              <p:pRg st="10" end="10"/>
                                            </p:txEl>
                                          </p:spTgt>
                                        </p:tgtEl>
                                      </p:cBhvr>
                                    </p:animEffect>
                                    <p:anim calcmode="lin" valueType="num">
                                      <p:cBhvr>
                                        <p:cTn id="61"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302" t="29243" r="16352" b="33177"/>
          <a:stretch/>
        </p:blipFill>
        <p:spPr>
          <a:xfrm>
            <a:off x="2293712" y="182697"/>
            <a:ext cx="2902952" cy="1072342"/>
          </a:xfrm>
          <a:prstGeom prst="rect">
            <a:avLst/>
          </a:prstGeom>
          <a:ln>
            <a:noFill/>
          </a:ln>
          <a:effectLst>
            <a:softEdge rad="112500"/>
          </a:effectLst>
        </p:spPr>
      </p:pic>
      <p:sp>
        <p:nvSpPr>
          <p:cNvPr id="9" name="Right Triangle 8"/>
          <p:cNvSpPr/>
          <p:nvPr/>
        </p:nvSpPr>
        <p:spPr>
          <a:xfrm>
            <a:off x="0" y="6148872"/>
            <a:ext cx="12119956" cy="709127"/>
          </a:xfrm>
          <a:prstGeom prst="rtTriangle">
            <a:avLst/>
          </a:prstGeom>
          <a:solidFill>
            <a:srgbClr val="00606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p:nvSpPr>
        <p:spPr>
          <a:xfrm rot="16200000">
            <a:off x="8204804" y="2870803"/>
            <a:ext cx="6783185" cy="1191208"/>
          </a:xfrm>
          <a:prstGeom prst="rtTriangle">
            <a:avLst/>
          </a:prstGeom>
          <a:solidFill>
            <a:srgbClr val="1B196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a:extLst>
              <a:ext uri="{FF2B5EF4-FFF2-40B4-BE49-F238E27FC236}">
                <a16:creationId xmlns:a16="http://schemas.microsoft.com/office/drawing/2014/main" id="{2D36F2E6-57B5-45D5-BABB-6331DB9F7B34}"/>
              </a:ext>
            </a:extLst>
          </p:cNvPr>
          <p:cNvPicPr>
            <a:picLocks noChangeAspect="1" noChangeArrowheads="1"/>
          </p:cNvPicPr>
          <p:nvPr/>
        </p:nvPicPr>
        <p:blipFill>
          <a:blip r:embed="rId7" cstate="print"/>
          <a:srcRect/>
          <a:stretch>
            <a:fillRect/>
          </a:stretch>
        </p:blipFill>
        <p:spPr bwMode="auto">
          <a:xfrm>
            <a:off x="73268" y="127625"/>
            <a:ext cx="2222221" cy="118248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83EE5B7F-CC8A-464E-9056-D9046CF1FED9}"/>
              </a:ext>
            </a:extLst>
          </p:cNvPr>
          <p:cNvSpPr txBox="1"/>
          <p:nvPr/>
        </p:nvSpPr>
        <p:spPr>
          <a:xfrm>
            <a:off x="699770" y="1365183"/>
            <a:ext cx="9858375" cy="4185761"/>
          </a:xfrm>
          <a:prstGeom prst="rect">
            <a:avLst/>
          </a:prstGeom>
          <a:noFill/>
        </p:spPr>
        <p:txBody>
          <a:bodyPr wrap="square" rtlCol="0">
            <a:spAutoFit/>
          </a:bodyPr>
          <a:lstStyle/>
          <a:p>
            <a:r>
              <a:rPr lang="en-GB" sz="3200" b="1" dirty="0"/>
              <a:t>Activities</a:t>
            </a:r>
          </a:p>
          <a:p>
            <a:endParaRPr lang="en-GB" dirty="0"/>
          </a:p>
          <a:p>
            <a:r>
              <a:rPr lang="en-GB" sz="2400" dirty="0"/>
              <a:t>The activities you can complete for this section are:</a:t>
            </a:r>
          </a:p>
          <a:p>
            <a:endParaRPr lang="en-GB" sz="2400" dirty="0"/>
          </a:p>
          <a:p>
            <a:pPr marL="342900" indent="-342900">
              <a:buFont typeface="Arial" panose="020B0604020202020204" pitchFamily="34" charset="0"/>
              <a:buChar char="•"/>
            </a:pPr>
            <a:r>
              <a:rPr lang="en-GB" sz="2400" b="1" dirty="0"/>
              <a:t>Identifying your skills</a:t>
            </a:r>
          </a:p>
          <a:p>
            <a:pPr marL="342900" indent="-342900">
              <a:buFont typeface="Arial" panose="020B0604020202020204" pitchFamily="34" charset="0"/>
              <a:buChar char="•"/>
            </a:pPr>
            <a:r>
              <a:rPr lang="en-GB" sz="2400" b="1" dirty="0"/>
              <a:t>This is Me?</a:t>
            </a:r>
            <a:endParaRPr lang="en-GB" sz="2400" dirty="0"/>
          </a:p>
          <a:p>
            <a:pPr marL="342900" indent="-342900">
              <a:buFont typeface="Arial" panose="020B0604020202020204" pitchFamily="34" charset="0"/>
              <a:buChar char="•"/>
            </a:pPr>
            <a:r>
              <a:rPr lang="en-GB" sz="2400" b="1" dirty="0"/>
              <a:t>The Recruitment Process</a:t>
            </a:r>
            <a:r>
              <a:rPr lang="en-GB" sz="2400" dirty="0"/>
              <a:t> </a:t>
            </a:r>
          </a:p>
          <a:p>
            <a:pPr marL="342900" indent="-342900">
              <a:buFont typeface="Arial" panose="020B0604020202020204" pitchFamily="34" charset="0"/>
              <a:buChar char="•"/>
            </a:pPr>
            <a:r>
              <a:rPr lang="en-GB" sz="2400" b="1" dirty="0"/>
              <a:t>Hidden job market: </a:t>
            </a:r>
            <a:r>
              <a:rPr lang="en-GB" sz="2400" dirty="0"/>
              <a:t>Make a list of businesses or employers you might like to work for and find out how they recruit – use websites/ networking or contact the employer to find out. </a:t>
            </a:r>
            <a:r>
              <a:rPr lang="en-GB" sz="2400" b="1" dirty="0"/>
              <a:t>	</a:t>
            </a:r>
          </a:p>
          <a:p>
            <a:endParaRPr lang="en-GB" sz="2400" dirty="0"/>
          </a:p>
        </p:txBody>
      </p:sp>
      <p:sp>
        <p:nvSpPr>
          <p:cNvPr id="3" name="TextBox 2">
            <a:extLst>
              <a:ext uri="{FF2B5EF4-FFF2-40B4-BE49-F238E27FC236}">
                <a16:creationId xmlns:a16="http://schemas.microsoft.com/office/drawing/2014/main" id="{D3A40FA5-31B0-49F4-A931-50A89CF7662E}"/>
              </a:ext>
            </a:extLst>
          </p:cNvPr>
          <p:cNvSpPr txBox="1"/>
          <p:nvPr/>
        </p:nvSpPr>
        <p:spPr>
          <a:xfrm>
            <a:off x="145773" y="6361043"/>
            <a:ext cx="4810539" cy="369332"/>
          </a:xfrm>
          <a:prstGeom prst="rect">
            <a:avLst/>
          </a:prstGeom>
          <a:noFill/>
        </p:spPr>
        <p:txBody>
          <a:bodyPr wrap="square" rtlCol="0">
            <a:spAutoFit/>
          </a:bodyPr>
          <a:lstStyle/>
          <a:p>
            <a:r>
              <a:rPr lang="en-GB" dirty="0"/>
              <a:t>Planning for the Future: Finding and Getting a Job</a:t>
            </a:r>
          </a:p>
        </p:txBody>
      </p:sp>
      <p:pic>
        <p:nvPicPr>
          <p:cNvPr id="8" name="Audio 7">
            <a:hlinkClick r:id="" action="ppaction://media"/>
            <a:extLst>
              <a:ext uri="{FF2B5EF4-FFF2-40B4-BE49-F238E27FC236}">
                <a16:creationId xmlns:a16="http://schemas.microsoft.com/office/drawing/2014/main" id="{53860D10-3E7B-4153-9A42-00DF0E16CE9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07923913"/>
      </p:ext>
    </p:extLst>
  </p:cSld>
  <p:clrMapOvr>
    <a:masterClrMapping/>
  </p:clrMapOvr>
  <mc:AlternateContent xmlns:mc="http://schemas.openxmlformats.org/markup-compatibility/2006" xmlns:p14="http://schemas.microsoft.com/office/powerpoint/2010/main">
    <mc:Choice Requires="p14">
      <p:transition spd="slow" p14:dur="2000" advTm="82998"/>
    </mc:Choice>
    <mc:Fallback xmlns="">
      <p:transition spd="slow" advTm="8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1000"/>
                                        <p:tgtEl>
                                          <p:spTgt spid="2">
                                            <p:txEl>
                                              <p:pRg st="6" end="6"/>
                                            </p:txEl>
                                          </p:spTgt>
                                        </p:tgtEl>
                                      </p:cBhvr>
                                    </p:animEffect>
                                    <p:anim calcmode="lin" valueType="num">
                                      <p:cBhvr>
                                        <p:cTn id="4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302" t="29243" r="16352" b="33177"/>
          <a:stretch/>
        </p:blipFill>
        <p:spPr>
          <a:xfrm>
            <a:off x="2293712" y="182697"/>
            <a:ext cx="2902952" cy="1072342"/>
          </a:xfrm>
          <a:prstGeom prst="rect">
            <a:avLst/>
          </a:prstGeom>
          <a:ln>
            <a:noFill/>
          </a:ln>
          <a:effectLst>
            <a:softEdge rad="112500"/>
          </a:effectLst>
        </p:spPr>
      </p:pic>
      <p:sp>
        <p:nvSpPr>
          <p:cNvPr id="9" name="Right Triangle 8"/>
          <p:cNvSpPr/>
          <p:nvPr/>
        </p:nvSpPr>
        <p:spPr>
          <a:xfrm>
            <a:off x="0" y="6148872"/>
            <a:ext cx="12119956" cy="709127"/>
          </a:xfrm>
          <a:prstGeom prst="rtTriangle">
            <a:avLst/>
          </a:prstGeom>
          <a:solidFill>
            <a:srgbClr val="00606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p:nvSpPr>
        <p:spPr>
          <a:xfrm rot="16200000">
            <a:off x="8204804" y="2870803"/>
            <a:ext cx="6783185" cy="1191208"/>
          </a:xfrm>
          <a:prstGeom prst="rtTriangle">
            <a:avLst/>
          </a:prstGeom>
          <a:solidFill>
            <a:srgbClr val="1B196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a:extLst>
              <a:ext uri="{FF2B5EF4-FFF2-40B4-BE49-F238E27FC236}">
                <a16:creationId xmlns:a16="http://schemas.microsoft.com/office/drawing/2014/main" id="{2D36F2E6-57B5-45D5-BABB-6331DB9F7B34}"/>
              </a:ext>
            </a:extLst>
          </p:cNvPr>
          <p:cNvPicPr>
            <a:picLocks noChangeAspect="1" noChangeArrowheads="1"/>
          </p:cNvPicPr>
          <p:nvPr/>
        </p:nvPicPr>
        <p:blipFill>
          <a:blip r:embed="rId7" cstate="print"/>
          <a:srcRect/>
          <a:stretch>
            <a:fillRect/>
          </a:stretch>
        </p:blipFill>
        <p:spPr bwMode="auto">
          <a:xfrm>
            <a:off x="73268" y="127625"/>
            <a:ext cx="2222221" cy="118248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83EE5B7F-CC8A-464E-9056-D9046CF1FED9}"/>
              </a:ext>
            </a:extLst>
          </p:cNvPr>
          <p:cNvSpPr txBox="1"/>
          <p:nvPr/>
        </p:nvSpPr>
        <p:spPr>
          <a:xfrm>
            <a:off x="699770" y="1365183"/>
            <a:ext cx="9858375" cy="3170099"/>
          </a:xfrm>
          <a:prstGeom prst="rect">
            <a:avLst/>
          </a:prstGeom>
          <a:noFill/>
        </p:spPr>
        <p:txBody>
          <a:bodyPr wrap="square" rtlCol="0">
            <a:spAutoFit/>
          </a:bodyPr>
          <a:lstStyle/>
          <a:p>
            <a:r>
              <a:rPr lang="en-GB" sz="3200" b="1" dirty="0"/>
              <a:t>Further Information</a:t>
            </a:r>
          </a:p>
          <a:p>
            <a:endParaRPr lang="en-GB" sz="2400" b="1" dirty="0"/>
          </a:p>
          <a:p>
            <a:r>
              <a:rPr lang="en-GB" sz="2400" dirty="0"/>
              <a:t>If you would like to find out more about looking for a job, you can visit </a:t>
            </a:r>
            <a:r>
              <a:rPr lang="en-GB" sz="2400" dirty="0">
                <a:hlinkClick r:id="rId8"/>
              </a:rPr>
              <a:t>www.myworldofwork.co.uk</a:t>
            </a:r>
            <a:r>
              <a:rPr lang="en-GB" sz="2400" dirty="0"/>
              <a:t> or </a:t>
            </a:r>
            <a:r>
              <a:rPr lang="en-GB" sz="2400" dirty="0">
                <a:hlinkClick r:id="rId9"/>
              </a:rPr>
              <a:t>www.dyworkney.co.uk</a:t>
            </a:r>
            <a:endParaRPr lang="en-GB" sz="2400" b="1" dirty="0"/>
          </a:p>
          <a:p>
            <a:endParaRPr lang="en-GB" sz="2400" b="1" dirty="0"/>
          </a:p>
          <a:p>
            <a:r>
              <a:rPr lang="en-GB" sz="2400" dirty="0"/>
              <a:t>You can also contact myself or another careers adviser on 01856 87 2460 or by emailing </a:t>
            </a:r>
            <a:r>
              <a:rPr lang="en-GB" sz="2400" dirty="0">
                <a:hlinkClick r:id="rId10"/>
              </a:rPr>
              <a:t>kirkwall@sds.co.uk</a:t>
            </a:r>
            <a:r>
              <a:rPr lang="en-GB" sz="2400" dirty="0"/>
              <a:t> </a:t>
            </a:r>
          </a:p>
          <a:p>
            <a:endParaRPr lang="en-GB" sz="2400" dirty="0"/>
          </a:p>
        </p:txBody>
      </p:sp>
      <p:sp>
        <p:nvSpPr>
          <p:cNvPr id="3" name="TextBox 2">
            <a:extLst>
              <a:ext uri="{FF2B5EF4-FFF2-40B4-BE49-F238E27FC236}">
                <a16:creationId xmlns:a16="http://schemas.microsoft.com/office/drawing/2014/main" id="{D3A40FA5-31B0-49F4-A931-50A89CF7662E}"/>
              </a:ext>
            </a:extLst>
          </p:cNvPr>
          <p:cNvSpPr txBox="1"/>
          <p:nvPr/>
        </p:nvSpPr>
        <p:spPr>
          <a:xfrm>
            <a:off x="145773" y="6361043"/>
            <a:ext cx="4810539" cy="369332"/>
          </a:xfrm>
          <a:prstGeom prst="rect">
            <a:avLst/>
          </a:prstGeom>
          <a:noFill/>
        </p:spPr>
        <p:txBody>
          <a:bodyPr wrap="square" rtlCol="0">
            <a:spAutoFit/>
          </a:bodyPr>
          <a:lstStyle/>
          <a:p>
            <a:r>
              <a:rPr lang="en-GB" dirty="0"/>
              <a:t>Planning for the Future: Finding and Getting a Job</a:t>
            </a:r>
          </a:p>
        </p:txBody>
      </p:sp>
      <p:pic>
        <p:nvPicPr>
          <p:cNvPr id="8" name="Audio 7">
            <a:hlinkClick r:id="" action="ppaction://media"/>
            <a:extLst>
              <a:ext uri="{FF2B5EF4-FFF2-40B4-BE49-F238E27FC236}">
                <a16:creationId xmlns:a16="http://schemas.microsoft.com/office/drawing/2014/main" id="{CDF5FF39-51B9-4195-9089-E7B88D6F8B8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34635569"/>
      </p:ext>
    </p:extLst>
  </p:cSld>
  <p:clrMapOvr>
    <a:masterClrMapping/>
  </p:clrMapOvr>
  <mc:AlternateContent xmlns:mc="http://schemas.openxmlformats.org/markup-compatibility/2006" xmlns:p14="http://schemas.microsoft.com/office/powerpoint/2010/main">
    <mc:Choice Requires="p14">
      <p:transition spd="slow" p14:dur="2000" advTm="28356"/>
    </mc:Choice>
    <mc:Fallback xmlns="">
      <p:transition spd="slow" advTm="28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8.5"/>
</p:tagLst>
</file>

<file path=ppt/tags/tag2.xml><?xml version="1.0" encoding="utf-8"?>
<p:tagLst xmlns:a="http://schemas.openxmlformats.org/drawingml/2006/main" xmlns:r="http://schemas.openxmlformats.org/officeDocument/2006/relationships" xmlns:p="http://schemas.openxmlformats.org/presentationml/2006/main">
  <p:tag name="TIMING" val="|1.2|5.8|10|17.1|15.2|8.9|17.1"/>
</p:tagLst>
</file>

<file path=ppt/tags/tag3.xml><?xml version="1.0" encoding="utf-8"?>
<p:tagLst xmlns:a="http://schemas.openxmlformats.org/drawingml/2006/main" xmlns:r="http://schemas.openxmlformats.org/officeDocument/2006/relationships" xmlns:p="http://schemas.openxmlformats.org/presentationml/2006/main">
  <p:tag name="TIMING" val="|2.5|9.1|11.4|10.4|18.1|16.3|9.8|21.9"/>
</p:tagLst>
</file>

<file path=ppt/tags/tag4.xml><?xml version="1.0" encoding="utf-8"?>
<p:tagLst xmlns:a="http://schemas.openxmlformats.org/drawingml/2006/main" xmlns:r="http://schemas.openxmlformats.org/officeDocument/2006/relationships" xmlns:p="http://schemas.openxmlformats.org/presentationml/2006/main">
  <p:tag name="TIMING" val="|1.8|3.3|10.3|26.8|5.6|15|23.5|14"/>
</p:tagLst>
</file>

<file path=ppt/tags/tag5.xml><?xml version="1.0" encoding="utf-8"?>
<p:tagLst xmlns:a="http://schemas.openxmlformats.org/drawingml/2006/main" xmlns:r="http://schemas.openxmlformats.org/officeDocument/2006/relationships" xmlns:p="http://schemas.openxmlformats.org/presentationml/2006/main">
  <p:tag name="TIMING" val="|1.1|8.6|8.5|10.5|16.1|13.6"/>
</p:tagLst>
</file>

<file path=ppt/tags/tag6.xml><?xml version="1.0" encoding="utf-8"?>
<p:tagLst xmlns:a="http://schemas.openxmlformats.org/drawingml/2006/main" xmlns:r="http://schemas.openxmlformats.org/officeDocument/2006/relationships" xmlns:p="http://schemas.openxmlformats.org/presentationml/2006/main">
  <p:tag name="TIMING" val="|1.5|3.5|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F1B78FA7D489409F11EB6F6181CE23" ma:contentTypeVersion="9" ma:contentTypeDescription="Create a new document." ma:contentTypeScope="" ma:versionID="74f5e4943f318164e6399230f9e18a8e">
  <xsd:schema xmlns:xsd="http://www.w3.org/2001/XMLSchema" xmlns:xs="http://www.w3.org/2001/XMLSchema" xmlns:p="http://schemas.microsoft.com/office/2006/metadata/properties" xmlns:ns2="e07a5c99-3ff5-40a6-88fc-daca77a10578" xmlns:ns3="0ae65e8b-de79-4753-9d2c-db0e59a5a517" targetNamespace="http://schemas.microsoft.com/office/2006/metadata/properties" ma:root="true" ma:fieldsID="24728ee5bdf4a54ed0304a66daf68a13" ns2:_="" ns3:_="">
    <xsd:import namespace="e07a5c99-3ff5-40a6-88fc-daca77a10578"/>
    <xsd:import namespace="0ae65e8b-de79-4753-9d2c-db0e59a5a5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a5c99-3ff5-40a6-88fc-daca77a10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_Flow_SignoffStatus" ma:index="16" nillable="true" ma:displayName="Sign-off status" ma:internalName="_x0024_Resources_x003a_core_x002c_Signoff_Status_x003b_">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e65e8b-de79-4753-9d2c-db0e59a5a51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e07a5c99-3ff5-40a6-88fc-daca77a1057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983350-9DDF-4A74-929A-F56AA3DB38FF}">
  <ds:schemaRefs>
    <ds:schemaRef ds:uri="0ae65e8b-de79-4753-9d2c-db0e59a5a517"/>
    <ds:schemaRef ds:uri="e07a5c99-3ff5-40a6-88fc-daca77a105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86F3E0-4D5C-4C61-9A0D-1CB98A93BCF8}">
  <ds:schemaRefs>
    <ds:schemaRef ds:uri="e07a5c99-3ff5-40a6-88fc-daca77a1057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5216024-796B-47DF-9681-96608E5417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671</TotalTime>
  <Words>1805</Words>
  <Application>Microsoft Office PowerPoint</Application>
  <PresentationFormat>Widescreen</PresentationFormat>
  <Paragraphs>112</Paragraphs>
  <Slides>7</Slides>
  <Notes>7</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the Highlands and Islands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Stacey</dc:creator>
  <cp:lastModifiedBy>Rachel Scarth</cp:lastModifiedBy>
  <cp:revision>15</cp:revision>
  <dcterms:created xsi:type="dcterms:W3CDTF">2017-12-19T10:48:18Z</dcterms:created>
  <dcterms:modified xsi:type="dcterms:W3CDTF">2021-02-09T16:02:08Z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0x01010068F1B78FA7D489409F11EB6F6181CE23</vt:lpwstr>
  </property>
</Properties>
</file>